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4" r:id="rId9"/>
    <p:sldId id="268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6" y="6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89ABA-3D65-4DB9-8452-90E6770674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2019 Community Engagement Summary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D97368-F337-424D-BA09-7B717CBCF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2" y="4777381"/>
            <a:ext cx="8915399" cy="1126283"/>
          </a:xfrm>
        </p:spPr>
        <p:txBody>
          <a:bodyPr>
            <a:normAutofit/>
          </a:bodyPr>
          <a:lstStyle/>
          <a:p>
            <a:r>
              <a:rPr lang="en-US" sz="1700" dirty="0"/>
              <a:t>Pawlet Public Library’s strategic planning in the Pawlet/West Pawlet area</a:t>
            </a:r>
          </a:p>
        </p:txBody>
      </p:sp>
    </p:spTree>
    <p:extLst>
      <p:ext uri="{BB962C8B-B14F-4D97-AF65-F5344CB8AC3E}">
        <p14:creationId xmlns:p14="http://schemas.microsoft.com/office/powerpoint/2010/main" val="3883233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518A6-44B4-4C3A-AD53-237724CEF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22502-6D4D-4B17-9FEE-CC5EC5AE5D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13 Organizations</a:t>
            </a:r>
          </a:p>
          <a:p>
            <a:r>
              <a:rPr lang="en-US" dirty="0"/>
              <a:t>7 Individuals</a:t>
            </a:r>
          </a:p>
          <a:p>
            <a:r>
              <a:rPr lang="en-US" dirty="0"/>
              <a:t>Town of Pawlet</a:t>
            </a:r>
          </a:p>
          <a:p>
            <a:r>
              <a:rPr lang="en-US" dirty="0"/>
              <a:t>Pawlet Public Library Strategic Planning Committee</a:t>
            </a:r>
          </a:p>
          <a:p>
            <a:r>
              <a:rPr lang="en-US" dirty="0"/>
              <a:t>Pawlet Public Library Board of Trustees</a:t>
            </a:r>
          </a:p>
          <a:p>
            <a:r>
              <a:rPr lang="en-US" dirty="0"/>
              <a:t>Erica Freudenberger, Southern Adirondack Library System consultant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2800" dirty="0"/>
              <a:t>This could not have been done without you!</a:t>
            </a:r>
          </a:p>
        </p:txBody>
      </p:sp>
    </p:spTree>
    <p:extLst>
      <p:ext uri="{BB962C8B-B14F-4D97-AF65-F5344CB8AC3E}">
        <p14:creationId xmlns:p14="http://schemas.microsoft.com/office/powerpoint/2010/main" val="3357675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FA2C446-94EE-468C-957B-E591AB794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took part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7A45C43-0484-4F9C-AB93-775ACAE7B1D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lvl="0" fontAlgn="base"/>
            <a:r>
              <a:rPr lang="en-US" dirty="0"/>
              <a:t>Bone Builders</a:t>
            </a:r>
          </a:p>
          <a:p>
            <a:pPr lvl="0" fontAlgn="base"/>
            <a:r>
              <a:rPr lang="en-US" dirty="0"/>
              <a:t>Home School Parents</a:t>
            </a:r>
          </a:p>
          <a:p>
            <a:pPr lvl="0" fontAlgn="base"/>
            <a:r>
              <a:rPr lang="en-US" dirty="0"/>
              <a:t>Mettawee Community Church</a:t>
            </a:r>
          </a:p>
          <a:p>
            <a:pPr lvl="0" fontAlgn="base"/>
            <a:r>
              <a:rPr lang="en-US" dirty="0"/>
              <a:t>Mettawee Community School</a:t>
            </a:r>
          </a:p>
          <a:p>
            <a:pPr lvl="0" fontAlgn="base"/>
            <a:r>
              <a:rPr lang="en-US" dirty="0"/>
              <a:t>Rupert United Methodist Church</a:t>
            </a:r>
          </a:p>
          <a:p>
            <a:pPr lvl="0" fontAlgn="base"/>
            <a:r>
              <a:rPr lang="en-US" dirty="0"/>
              <a:t>Pawlet Community Church</a:t>
            </a:r>
          </a:p>
          <a:p>
            <a:pPr fontAlgn="base"/>
            <a:r>
              <a:rPr lang="en-US" dirty="0"/>
              <a:t>Pawlet Library Strategic Planning Committee &amp; Board Members</a:t>
            </a:r>
          </a:p>
          <a:p>
            <a:pPr lvl="0" fontAlgn="base"/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0E1E5D6-7FA8-48B7-A44F-C81E0AB5505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lvl="0" fontAlgn="base"/>
            <a:r>
              <a:rPr lang="en-US" dirty="0"/>
              <a:t>Pawlet Library Volunteers</a:t>
            </a:r>
          </a:p>
          <a:p>
            <a:pPr lvl="0" fontAlgn="base"/>
            <a:r>
              <a:rPr lang="en-US" dirty="0"/>
              <a:t>Pawlet Volunteer Fire Department</a:t>
            </a:r>
          </a:p>
          <a:p>
            <a:pPr lvl="0" fontAlgn="base"/>
            <a:r>
              <a:rPr lang="en-US" dirty="0"/>
              <a:t>Pawlett Historical Society</a:t>
            </a:r>
          </a:p>
          <a:p>
            <a:pPr lvl="0" fontAlgn="base"/>
            <a:r>
              <a:rPr lang="en-US" dirty="0"/>
              <a:t>Town of Pawlet Planning Commission</a:t>
            </a:r>
          </a:p>
          <a:p>
            <a:pPr lvl="0" fontAlgn="base"/>
            <a:r>
              <a:rPr lang="en-US" dirty="0"/>
              <a:t>Town of Pawlet Select Board</a:t>
            </a:r>
          </a:p>
          <a:p>
            <a:pPr lvl="0" fontAlgn="base"/>
            <a:r>
              <a:rPr lang="en-US" dirty="0"/>
              <a:t>St. Frances Cabrini Church</a:t>
            </a:r>
          </a:p>
          <a:p>
            <a:pPr lvl="0" fontAlgn="base"/>
            <a:r>
              <a:rPr lang="en-US" dirty="0"/>
              <a:t>Individuals representing Pawlet Food Cupboard, farmers, retirees who moved to community</a:t>
            </a:r>
          </a:p>
        </p:txBody>
      </p:sp>
    </p:spTree>
    <p:extLst>
      <p:ext uri="{BB962C8B-B14F-4D97-AF65-F5344CB8AC3E}">
        <p14:creationId xmlns:p14="http://schemas.microsoft.com/office/powerpoint/2010/main" val="411177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518A6-44B4-4C3A-AD53-237724CEF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22502-6D4D-4B17-9FEE-CC5EC5AE5D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603531"/>
          </a:xfrm>
        </p:spPr>
        <p:txBody>
          <a:bodyPr>
            <a:normAutofit/>
          </a:bodyPr>
          <a:lstStyle/>
          <a:p>
            <a:r>
              <a:rPr lang="en-US" dirty="0"/>
              <a:t>Step 1: The Library Board designated a planning committee comprised of two trustees, the library director, and three community members. </a:t>
            </a:r>
          </a:p>
          <a:p>
            <a:r>
              <a:rPr lang="en-US" dirty="0"/>
              <a:t>Step 2: Planning committee members received training in conducting information gathering exercises with groups and individuals.</a:t>
            </a:r>
          </a:p>
          <a:p>
            <a:r>
              <a:rPr lang="en-US" dirty="0"/>
              <a:t>Step 3: Community members were asked three questions: What are your aspirations for your community? What challenges do you face in reaching these aspirations? What changes are needed in your community to reach your aspirations? </a:t>
            </a:r>
          </a:p>
          <a:p>
            <a:r>
              <a:rPr lang="en-US" dirty="0"/>
              <a:t>Step 4: The Planning Committee analyzed notes from information gathering exercises by repetition of common themes and recommended three service priorities for the library.</a:t>
            </a:r>
          </a:p>
          <a:p>
            <a:r>
              <a:rPr lang="en-US" dirty="0"/>
              <a:t>Step 5: The Library Board approved three service priorities for the library’s strategic plan.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387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FA2C446-94EE-468C-957B-E591AB794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 10 Aspirations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7A45C43-0484-4F9C-AB93-775ACAE7B1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464557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Aspiration #1: More activities</a:t>
            </a:r>
            <a:r>
              <a:rPr lang="en-US" b="1" dirty="0"/>
              <a:t> </a:t>
            </a:r>
            <a:r>
              <a:rPr lang="en-US" dirty="0"/>
              <a:t>that bring people together</a:t>
            </a:r>
          </a:p>
          <a:p>
            <a:r>
              <a:rPr lang="en-US" dirty="0"/>
              <a:t>Aspiration #2: A</a:t>
            </a:r>
            <a:r>
              <a:rPr lang="en-US" b="1" dirty="0"/>
              <a:t> </a:t>
            </a:r>
            <a:r>
              <a:rPr lang="en-US" dirty="0"/>
              <a:t>place to gather</a:t>
            </a:r>
          </a:p>
          <a:p>
            <a:r>
              <a:rPr lang="en-US" dirty="0"/>
              <a:t>Aspiration #3: Town and community organizations work together and share information with the community</a:t>
            </a:r>
          </a:p>
          <a:p>
            <a:r>
              <a:rPr lang="en-US" dirty="0"/>
              <a:t>Aspiration #4: More community members participate in organizations and town government, and volunteer services.</a:t>
            </a:r>
          </a:p>
          <a:p>
            <a:r>
              <a:rPr lang="en-US" dirty="0"/>
              <a:t>Aspiration #5: Individuals and groups bridge divides, respect differences and come together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0E1E5D6-7FA8-48B7-A44F-C81E0AB55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97041" y="1608083"/>
            <a:ext cx="4313864" cy="486628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Aspiration #6: Young people are attracted to community and get involved</a:t>
            </a:r>
          </a:p>
          <a:p>
            <a:r>
              <a:rPr lang="en-US" dirty="0"/>
              <a:t>Aspiration #7: A healthy local economy with opportunities for small businesses and jobs</a:t>
            </a:r>
          </a:p>
          <a:p>
            <a:r>
              <a:rPr lang="en-US" dirty="0"/>
              <a:t>Aspiration #8: Community embraces and conserves rural character and natural areas</a:t>
            </a:r>
          </a:p>
          <a:p>
            <a:r>
              <a:rPr lang="en-US" dirty="0"/>
              <a:t>Aspiration #9: Transportation to provide seniors and those without cars access to goods and services</a:t>
            </a:r>
          </a:p>
          <a:p>
            <a:r>
              <a:rPr lang="en-US" dirty="0"/>
              <a:t>Aspiration #10: A safer intersection in Pawlet, organized and ample parking, safer walking paths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690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FA2C446-94EE-468C-957B-E591AB794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4238950" cy="1280890"/>
          </a:xfrm>
        </p:spPr>
        <p:txBody>
          <a:bodyPr/>
          <a:lstStyle/>
          <a:p>
            <a:r>
              <a:rPr lang="en-US" dirty="0"/>
              <a:t>Top 10 Challenges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7A45C43-0484-4F9C-AB93-775ACAE7B1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50023" y="1937656"/>
            <a:ext cx="4313864" cy="4724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Challenge #1: Lack of individual leaders or a lead organization  to facilitate collaborative community  efforts to address community improvements</a:t>
            </a:r>
          </a:p>
          <a:p>
            <a:r>
              <a:rPr lang="en-US" dirty="0"/>
              <a:t>Challenge #2: Debilitating divisiveness and disconnection among community members</a:t>
            </a:r>
          </a:p>
          <a:p>
            <a:r>
              <a:rPr lang="en-US" dirty="0"/>
              <a:t>Challenge #3: Local economy weakened by dramatic downturn in agricultural base</a:t>
            </a:r>
          </a:p>
          <a:p>
            <a:r>
              <a:rPr lang="en-US" dirty="0"/>
              <a:t>Challenge #4: All adults in households need to work, reducing available time to volunteer or participate in town government</a:t>
            </a:r>
          </a:p>
          <a:p>
            <a:r>
              <a:rPr lang="en-US" dirty="0"/>
              <a:t>Challenge #5: Community members commute to work and have limited opportunities to get to know their neighbors</a:t>
            </a:r>
          </a:p>
          <a:p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0E1E5D6-7FA8-48B7-A44F-C81E0AB55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38496" y="1214847"/>
            <a:ext cx="4313864" cy="538189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Challenge #6: Town government and community organizations depend on volunteers to meet objectives, while volunteer ranks are aging and dwindling.</a:t>
            </a:r>
          </a:p>
          <a:p>
            <a:r>
              <a:rPr lang="en-US" dirty="0"/>
              <a:t>Challenge #7: The financial capacity of  the Town of Pawlet is limited by tax revenue from property owners</a:t>
            </a:r>
          </a:p>
          <a:p>
            <a:r>
              <a:rPr lang="en-US" dirty="0"/>
              <a:t>Challenge #8: Communication  through  modern technology is  circumventing face-to-face interactions and leaving  non-users behind. </a:t>
            </a:r>
          </a:p>
          <a:p>
            <a:r>
              <a:rPr lang="en-US" dirty="0"/>
              <a:t>Challenge #9: An aging population creates the need to attract young families that will sustain the community in the future </a:t>
            </a:r>
          </a:p>
          <a:p>
            <a:r>
              <a:rPr lang="en-US" dirty="0"/>
              <a:t>Challenge #10: Lack of affordable housing and jobs deter young families from settling in the community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073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FA2C446-94EE-468C-957B-E591AB794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8422" y="166911"/>
            <a:ext cx="8911687" cy="1280890"/>
          </a:xfrm>
        </p:spPr>
        <p:txBody>
          <a:bodyPr/>
          <a:lstStyle/>
          <a:p>
            <a:r>
              <a:rPr lang="en-US" dirty="0"/>
              <a:t>Top 10 Changes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7A45C43-0484-4F9C-AB93-775ACAE7B1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89212" y="1515291"/>
            <a:ext cx="4313864" cy="534270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Change #1: A lead organization connects Town and community organizations to facilitate combined efforts to build community </a:t>
            </a:r>
          </a:p>
          <a:p>
            <a:r>
              <a:rPr lang="en-US" dirty="0"/>
              <a:t>Change #2: A place where inclusive, intergenerational community activities are created, hosted and managed</a:t>
            </a:r>
          </a:p>
          <a:p>
            <a:r>
              <a:rPr lang="en-US" dirty="0"/>
              <a:t>Change #3: A central  multi-channeled monthly newsletter to inform community members about  town and community organization activities</a:t>
            </a:r>
          </a:p>
          <a:p>
            <a:r>
              <a:rPr lang="en-US" dirty="0"/>
              <a:t>Change #5: A planning entity addresses economic development, intersection, parking and walking paths</a:t>
            </a:r>
          </a:p>
          <a:p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0E1E5D6-7FA8-48B7-A44F-C81E0AB55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86245" y="807355"/>
            <a:ext cx="4313864" cy="568803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Change #6: An entity actively markets the community, promoting rural and natural areas, Mettawee River, local businesses, community organizations and schools</a:t>
            </a:r>
          </a:p>
          <a:p>
            <a:r>
              <a:rPr lang="en-US" dirty="0"/>
              <a:t>Change #7: Community members support local businesses, new diversified farms and individuals in private practice </a:t>
            </a:r>
          </a:p>
          <a:p>
            <a:r>
              <a:rPr lang="en-US" dirty="0"/>
              <a:t>Change #8: Increased collaboration with state and regional resources for expertise and planning</a:t>
            </a:r>
          </a:p>
          <a:p>
            <a:r>
              <a:rPr lang="en-US" dirty="0"/>
              <a:t>Change #9: Cultivate and support additional leaders to participate in Town organizations and drive initiatives to completion</a:t>
            </a:r>
          </a:p>
          <a:p>
            <a:r>
              <a:rPr lang="en-US" dirty="0"/>
              <a:t>Change #10: Opportunities for young families to interact</a:t>
            </a:r>
          </a:p>
        </p:txBody>
      </p:sp>
    </p:spTree>
    <p:extLst>
      <p:ext uri="{BB962C8B-B14F-4D97-AF65-F5344CB8AC3E}">
        <p14:creationId xmlns:p14="http://schemas.microsoft.com/office/powerpoint/2010/main" val="1413076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518A6-44B4-4C3A-AD53-237724CEF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the Library 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22502-6D4D-4B17-9FEE-CC5EC5AE5D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en-US" dirty="0"/>
              <a:t>Priority 1: Provide a place for people to gather for social activities and community discussions. </a:t>
            </a:r>
          </a:p>
          <a:p>
            <a:pPr lvl="0" fontAlgn="base"/>
            <a:r>
              <a:rPr lang="en-US" dirty="0"/>
              <a:t>Priority 2: Offer programs and activities that bring people together and bridge community divisions.</a:t>
            </a:r>
          </a:p>
          <a:p>
            <a:pPr lvl="0" fontAlgn="base"/>
            <a:r>
              <a:rPr lang="en-US" dirty="0"/>
              <a:t>Priority 3: Facilitate Town and community organizations in working together and sharing information and resources with each other and the community.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848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STATEGIC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580606"/>
            <a:ext cx="8915400" cy="4330616"/>
          </a:xfrm>
        </p:spPr>
        <p:txBody>
          <a:bodyPr/>
          <a:lstStyle/>
          <a:p>
            <a:r>
              <a:rPr lang="en-US" dirty="0"/>
              <a:t>1: PLANNING SUMMARY</a:t>
            </a:r>
          </a:p>
          <a:p>
            <a:r>
              <a:rPr lang="en-US" dirty="0"/>
              <a:t>2: HISTORY OF ORGANIZATION &amp; DEMOGRAPHICS STATEMENT</a:t>
            </a:r>
          </a:p>
          <a:p>
            <a:r>
              <a:rPr lang="en-US" dirty="0"/>
              <a:t>3: MISSION STATEMENT</a:t>
            </a:r>
          </a:p>
          <a:p>
            <a:r>
              <a:rPr lang="en-US" dirty="0"/>
              <a:t>4: VISION STATEMENT</a:t>
            </a:r>
          </a:p>
          <a:p>
            <a:r>
              <a:rPr lang="en-US" dirty="0"/>
              <a:t>5: VALUES </a:t>
            </a:r>
          </a:p>
          <a:p>
            <a:r>
              <a:rPr lang="en-US" dirty="0"/>
              <a:t>6: GOALS AND ACTIONS FOR EACH SERVICE PRIORITY</a:t>
            </a:r>
          </a:p>
          <a:p>
            <a:r>
              <a:rPr lang="en-US" dirty="0"/>
              <a:t>7: IDENTIFY RESOURCES NECESSARY TO ACHIEVE THE DESIRED OUTCOMES</a:t>
            </a:r>
          </a:p>
          <a:p>
            <a:pPr lvl="1"/>
            <a:r>
              <a:rPr lang="en-US" dirty="0"/>
              <a:t>Facility</a:t>
            </a:r>
          </a:p>
          <a:p>
            <a:pPr lvl="1"/>
            <a:r>
              <a:rPr lang="en-US" dirty="0"/>
              <a:t>Staffing</a:t>
            </a:r>
          </a:p>
          <a:p>
            <a:pPr lvl="1"/>
            <a:r>
              <a:rPr lang="en-US" dirty="0"/>
              <a:t>Funding</a:t>
            </a:r>
          </a:p>
          <a:p>
            <a:pPr lvl="1"/>
            <a:r>
              <a:rPr lang="en-US" dirty="0"/>
              <a:t>Governance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518A6-44B4-4C3A-AD53-237724CEF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22502-6D4D-4B17-9FEE-CC5EC5AE5D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2019 Community Engagement Summary </a:t>
            </a:r>
          </a:p>
          <a:p>
            <a:r>
              <a:rPr lang="en-US" dirty="0"/>
              <a:t>Community Input Raw Data </a:t>
            </a:r>
          </a:p>
          <a:p>
            <a:r>
              <a:rPr lang="en-US" dirty="0"/>
              <a:t>Pawlet Public Library 2019 Public Programs </a:t>
            </a:r>
          </a:p>
          <a:p>
            <a:r>
              <a:rPr lang="en-US" dirty="0"/>
              <a:t>Pawlet Public Library 2019 Children’s Programs</a:t>
            </a:r>
          </a:p>
        </p:txBody>
      </p:sp>
    </p:spTree>
    <p:extLst>
      <p:ext uri="{BB962C8B-B14F-4D97-AF65-F5344CB8AC3E}">
        <p14:creationId xmlns:p14="http://schemas.microsoft.com/office/powerpoint/2010/main" val="3826797657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679</TotalTime>
  <Words>878</Words>
  <Application>Microsoft Office PowerPoint</Application>
  <PresentationFormat>Widescreen</PresentationFormat>
  <Paragraphs>85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Wisp</vt:lpstr>
      <vt:lpstr>2019 Community Engagement Summary</vt:lpstr>
      <vt:lpstr>Thank you!</vt:lpstr>
      <vt:lpstr>Who took part</vt:lpstr>
      <vt:lpstr>The Process</vt:lpstr>
      <vt:lpstr>Top 10 Aspirations</vt:lpstr>
      <vt:lpstr>Top 10 Challenges</vt:lpstr>
      <vt:lpstr>Top 10 Changes</vt:lpstr>
      <vt:lpstr>Where the Library fits</vt:lpstr>
      <vt:lpstr>STATEGIC PLAN</vt:lpstr>
      <vt:lpstr>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 Atkins</dc:creator>
  <cp:lastModifiedBy>Melissa Curtis</cp:lastModifiedBy>
  <cp:revision>64</cp:revision>
  <dcterms:created xsi:type="dcterms:W3CDTF">2019-04-10T19:28:29Z</dcterms:created>
  <dcterms:modified xsi:type="dcterms:W3CDTF">2019-06-19T19:15:24Z</dcterms:modified>
</cp:coreProperties>
</file>